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3" r:id="rId5"/>
    <p:sldId id="260" r:id="rId6"/>
    <p:sldId id="262" r:id="rId7"/>
    <p:sldId id="261" r:id="rId8"/>
    <p:sldId id="264" r:id="rId9"/>
    <p:sldId id="259" r:id="rId1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100" d="100"/>
          <a:sy n="100" d="100"/>
        </p:scale>
        <p:origin x="-294" y="-15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5D1D3-4394-432B-9C41-9489B9215F55}" type="datetimeFigureOut">
              <a:rPr lang="ru-RU" smtClean="0"/>
              <a:pPr/>
              <a:t>02.02.2020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32F028-1BC3-4165-83D0-9B442FDA756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5D1D3-4394-432B-9C41-9489B9215F55}" type="datetimeFigureOut">
              <a:rPr lang="ru-RU" smtClean="0"/>
              <a:pPr/>
              <a:t>02.02.2020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32F028-1BC3-4165-83D0-9B442FDA756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5D1D3-4394-432B-9C41-9489B9215F55}" type="datetimeFigureOut">
              <a:rPr lang="ru-RU" smtClean="0"/>
              <a:pPr/>
              <a:t>02.02.2020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32F028-1BC3-4165-83D0-9B442FDA756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5D1D3-4394-432B-9C41-9489B9215F55}" type="datetimeFigureOut">
              <a:rPr lang="ru-RU" smtClean="0"/>
              <a:pPr/>
              <a:t>02.02.2020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32F028-1BC3-4165-83D0-9B442FDA756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5D1D3-4394-432B-9C41-9489B9215F55}" type="datetimeFigureOut">
              <a:rPr lang="ru-RU" smtClean="0"/>
              <a:pPr/>
              <a:t>02.02.2020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32F028-1BC3-4165-83D0-9B442FDA756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5D1D3-4394-432B-9C41-9489B9215F55}" type="datetimeFigureOut">
              <a:rPr lang="ru-RU" smtClean="0"/>
              <a:pPr/>
              <a:t>02.02.2020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32F028-1BC3-4165-83D0-9B442FDA756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5D1D3-4394-432B-9C41-9489B9215F55}" type="datetimeFigureOut">
              <a:rPr lang="ru-RU" smtClean="0"/>
              <a:pPr/>
              <a:t>02.02.2020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32F028-1BC3-4165-83D0-9B442FDA756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5D1D3-4394-432B-9C41-9489B9215F55}" type="datetimeFigureOut">
              <a:rPr lang="ru-RU" smtClean="0"/>
              <a:pPr/>
              <a:t>02.02.2020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32F028-1BC3-4165-83D0-9B442FDA756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5D1D3-4394-432B-9C41-9489B9215F55}" type="datetimeFigureOut">
              <a:rPr lang="ru-RU" smtClean="0"/>
              <a:pPr/>
              <a:t>02.02.2020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32F028-1BC3-4165-83D0-9B442FDA756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5D1D3-4394-432B-9C41-9489B9215F55}" type="datetimeFigureOut">
              <a:rPr lang="ru-RU" smtClean="0"/>
              <a:pPr/>
              <a:t>02.02.2020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32F028-1BC3-4165-83D0-9B442FDA756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5D1D3-4394-432B-9C41-9489B9215F55}" type="datetimeFigureOut">
              <a:rPr lang="ru-RU" smtClean="0"/>
              <a:pPr/>
              <a:t>02.02.2020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32F028-1BC3-4165-83D0-9B442FDA756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D5D1D3-4394-432B-9C41-9489B9215F55}" type="datetimeFigureOut">
              <a:rPr lang="ru-RU" smtClean="0"/>
              <a:pPr/>
              <a:t>02.02.2020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32F028-1BC3-4165-83D0-9B442FDA756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https://avatars.mds.yandex.net/get-pdb/2364124/65b6fdc6-7fe4-4e5e-b95d-4f13942bfdce/s1200"/>
          <p:cNvPicPr>
            <a:picLocks noChangeAspect="1" noChangeArrowheads="1"/>
          </p:cNvPicPr>
          <p:nvPr/>
        </p:nvPicPr>
        <p:blipFill>
          <a:blip r:embed="rId2"/>
          <a:srcRect l="24260" t="1852" r="17518" b="1852"/>
          <a:stretch>
            <a:fillRect/>
          </a:stretch>
        </p:blipFill>
        <p:spPr bwMode="auto">
          <a:xfrm>
            <a:off x="0" y="0"/>
            <a:ext cx="2071670" cy="3000372"/>
          </a:xfrm>
          <a:prstGeom prst="rect">
            <a:avLst/>
          </a:prstGeom>
          <a:noFill/>
        </p:spPr>
      </p:pic>
      <p:pic>
        <p:nvPicPr>
          <p:cNvPr id="15366" name="Picture 6" descr="https://avatars.mds.yandex.net/get-pdb/1008348/bc69ff46-fa5e-4bed-ad83-5947d5667b71/s1200"/>
          <p:cNvPicPr>
            <a:picLocks noChangeAspect="1" noChangeArrowheads="1"/>
          </p:cNvPicPr>
          <p:nvPr/>
        </p:nvPicPr>
        <p:blipFill>
          <a:blip r:embed="rId3"/>
          <a:srcRect l="10587" r="10000"/>
          <a:stretch>
            <a:fillRect/>
          </a:stretch>
        </p:blipFill>
        <p:spPr bwMode="auto">
          <a:xfrm>
            <a:off x="0" y="3000348"/>
            <a:ext cx="2143140" cy="3857652"/>
          </a:xfrm>
          <a:prstGeom prst="rect">
            <a:avLst/>
          </a:prstGeom>
          <a:noFill/>
        </p:spPr>
      </p:pic>
      <p:pic>
        <p:nvPicPr>
          <p:cNvPr id="15368" name="Picture 8" descr="https://img.faleristika.info/images/2017/06/06/2017may9children08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00628" y="0"/>
            <a:ext cx="4143372" cy="3000371"/>
          </a:xfrm>
          <a:prstGeom prst="rect">
            <a:avLst/>
          </a:prstGeom>
          <a:noFill/>
        </p:spPr>
      </p:pic>
      <p:pic>
        <p:nvPicPr>
          <p:cNvPr id="15370" name="Picture 10" descr="https://aeslib.ru/wp-content/uploads/2017/02/wvht7_croper_ru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357686" y="3000348"/>
            <a:ext cx="4786314" cy="3857652"/>
          </a:xfrm>
          <a:prstGeom prst="rect">
            <a:avLst/>
          </a:prstGeom>
          <a:noFill/>
        </p:spPr>
      </p:pic>
      <p:pic>
        <p:nvPicPr>
          <p:cNvPr id="15372" name="Picture 12" descr="http://s00.yaplakal.com/pics/pics_original/3/0/8/8682803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071670" y="3000372"/>
            <a:ext cx="2570144" cy="3857628"/>
          </a:xfrm>
          <a:prstGeom prst="rect">
            <a:avLst/>
          </a:prstGeom>
          <a:noFill/>
        </p:spPr>
      </p:pic>
      <p:pic>
        <p:nvPicPr>
          <p:cNvPr id="15374" name="Picture 14" descr="http://maxpark.com/static/u/article_image/13/09/30/tmpXzO_Ac.jpe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2071670" y="0"/>
            <a:ext cx="3000396" cy="3000372"/>
          </a:xfrm>
          <a:prstGeom prst="rect">
            <a:avLst/>
          </a:prstGeom>
          <a:noFill/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571472" y="2285992"/>
            <a:ext cx="8229600" cy="1143000"/>
          </a:xfrm>
        </p:spPr>
        <p:txBody>
          <a:bodyPr/>
          <a:lstStyle/>
          <a:p>
            <a:r>
              <a:rPr lang="ru-RU" b="1" dirty="0" smtClean="0">
                <a:solidFill>
                  <a:srgbClr val="FF0000"/>
                </a:solidFill>
                <a:latin typeface="Georgia" pitchFamily="18" charset="0"/>
              </a:rPr>
              <a:t>ДЕТИ -РАЗВЕДЧИКИ</a:t>
            </a:r>
            <a:endParaRPr lang="ru-RU" b="1" dirty="0">
              <a:solidFill>
                <a:srgbClr val="FF0000"/>
              </a:solidFill>
              <a:latin typeface="Georgia" pitchFamily="18" charset="0"/>
            </a:endParaRPr>
          </a:p>
        </p:txBody>
      </p:sp>
      <p:sp>
        <p:nvSpPr>
          <p:cNvPr id="9" name="Заголовок 1"/>
          <p:cNvSpPr txBox="1">
            <a:spLocks/>
          </p:cNvSpPr>
          <p:nvPr/>
        </p:nvSpPr>
        <p:spPr>
          <a:xfrm>
            <a:off x="4857688" y="5868144"/>
            <a:ext cx="4286312" cy="989856"/>
          </a:xfrm>
          <a:prstGeom prst="rect">
            <a:avLst/>
          </a:prstGeom>
          <a:ln>
            <a:noFill/>
          </a:ln>
        </p:spPr>
        <p:txBody>
          <a:bodyPr vert="horz" lIns="0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Выполнил: ученик</a:t>
            </a:r>
            <a:r>
              <a:rPr kumimoji="0" lang="ru-RU" sz="2400" b="1" i="0" u="none" strike="noStrike" kern="1200" cap="none" spc="0" normalizeH="0" noProof="0" dirty="0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ru-RU" sz="2400" b="1" i="0" u="none" strike="noStrike" kern="1200" cap="none" spc="0" normalizeH="0" noProof="0" dirty="0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4Б </a:t>
            </a:r>
            <a:r>
              <a:rPr kumimoji="0" lang="ru-RU" sz="2400" b="1" i="0" u="none" strike="noStrike" kern="1200" cap="none" spc="0" normalizeH="0" noProof="0" dirty="0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класса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400" b="1" baseline="0" dirty="0" smtClean="0">
                <a:solidFill>
                  <a:srgbClr val="FF0000"/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rPr>
              <a:t>Ляшкевич </a:t>
            </a:r>
            <a:r>
              <a:rPr lang="ru-RU" sz="2400" b="1" baseline="0" dirty="0" smtClean="0">
                <a:solidFill>
                  <a:srgbClr val="FF0000"/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rPr>
              <a:t>Никита</a:t>
            </a:r>
            <a:endParaRPr kumimoji="0" lang="ru-RU" sz="24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>
                <a:outerShdw blurRad="38100" dist="25400" dir="5400000" algn="tl" rotWithShape="0">
                  <a:srgbClr val="000000">
                    <a:alpha val="43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https://avatars.mds.yandex.net/get-pdb/2296723/58b503f8-19ec-40fe-98c3-19a06d5cd42e/s1200"/>
          <p:cNvPicPr>
            <a:picLocks noChangeAspect="1" noChangeArrowheads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285720" y="285728"/>
            <a:ext cx="8358246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60000" algn="just"/>
            <a:r>
              <a:rPr lang="ru-RU" sz="2400" b="1" dirty="0"/>
              <a:t>Ранним утром в воскресенье, 22 июня 1941 года, нацистская Германия и ее союзники </a:t>
            </a:r>
            <a:r>
              <a:rPr lang="ru-RU" sz="2400" b="1" dirty="0" smtClean="0"/>
              <a:t>без объявления войны вторглась на территорию нашей Родины. Фашистская армия превосходила нашу почти в 4 раза и очень быстро прорывалась вперед.</a:t>
            </a:r>
          </a:p>
          <a:p>
            <a:pPr indent="360000" algn="just"/>
            <a:r>
              <a:rPr lang="ru-RU" sz="2400" b="1" dirty="0" smtClean="0"/>
              <a:t>На защиту нашей Родины встала вся страна: от мала до велика.</a:t>
            </a:r>
          </a:p>
          <a:p>
            <a:pPr indent="360000" algn="just"/>
            <a:r>
              <a:rPr lang="ru-RU" sz="2400" b="1" dirty="0" smtClean="0"/>
              <a:t>В страшных боях того времени принимали участие до нескольких десятков тысяч детей наравне со взрослыми. Многие из них были партизанами, разведчиками, детьми полка или тыла. И каждый стремился защитить нашу страну. </a:t>
            </a:r>
          </a:p>
          <a:p>
            <a:pPr indent="360000" algn="just"/>
            <a:r>
              <a:rPr lang="ru-RU" sz="2400" b="1" dirty="0" smtClean="0"/>
              <a:t>Пять несовершеннолетних бойцов Великой Отечественной были удостоены высшей награды — званий Героев СССР.  Многие за боевые заслуги награждались орденами и медалями. </a:t>
            </a:r>
            <a:endParaRPr lang="ru-RU" sz="2400" b="1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7" name="Picture 5" descr="https://tagilka.ru/upload/iblock/ca1/ca1b499768470a450748e817638d26ff.jpg"/>
          <p:cNvPicPr>
            <a:picLocks noChangeAspect="1" noChangeArrowheads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  <a:lum bright="20000"/>
          </a:blip>
          <a:srcRect/>
          <a:stretch>
            <a:fillRect/>
          </a:stretch>
        </p:blipFill>
        <p:spPr bwMode="auto">
          <a:xfrm>
            <a:off x="-25" y="0"/>
            <a:ext cx="9144025" cy="6858000"/>
          </a:xfrm>
          <a:prstGeom prst="rect">
            <a:avLst/>
          </a:prstGeom>
          <a:noFill/>
        </p:spPr>
      </p:pic>
      <p:pic>
        <p:nvPicPr>
          <p:cNvPr id="13315" name="Picture 3" descr="https://avatars.mds.yandex.net/get-zen_doc/22526/pub_5c67237c92caa000ae9d547d_5c6723bf5deb2600af38801e/scale_1200"/>
          <p:cNvPicPr>
            <a:picLocks noChangeAspect="1" noChangeArrowheads="1"/>
          </p:cNvPicPr>
          <p:nvPr/>
        </p:nvPicPr>
        <p:blipFill>
          <a:blip r:embed="rId3"/>
          <a:srcRect l="7780" r="11306"/>
          <a:stretch>
            <a:fillRect/>
          </a:stretch>
        </p:blipFill>
        <p:spPr bwMode="auto">
          <a:xfrm>
            <a:off x="0" y="1071546"/>
            <a:ext cx="3286180" cy="4970202"/>
          </a:xfrm>
          <a:prstGeom prst="rect">
            <a:avLst/>
          </a:prstGeom>
          <a:noFill/>
        </p:spPr>
      </p:pic>
      <p:sp>
        <p:nvSpPr>
          <p:cNvPr id="2" name="Прямоугольник 1"/>
          <p:cNvSpPr/>
          <p:nvPr/>
        </p:nvSpPr>
        <p:spPr>
          <a:xfrm>
            <a:off x="142844" y="142852"/>
            <a:ext cx="3255122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FF0000"/>
                </a:solidFill>
              </a:rPr>
              <a:t>ВАЛЯ КОТИК – </a:t>
            </a:r>
          </a:p>
          <a:p>
            <a:pPr algn="ctr"/>
            <a:r>
              <a:rPr lang="ru-RU" sz="2400" b="1" dirty="0" smtClean="0">
                <a:solidFill>
                  <a:srgbClr val="FF0000"/>
                </a:solidFill>
              </a:rPr>
              <a:t>ПАРТИЗАН-РАЗВЕДЧИК</a:t>
            </a:r>
            <a:endParaRPr lang="ru-RU" sz="2400" b="1" dirty="0">
              <a:solidFill>
                <a:srgbClr val="FF0000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428992" y="285728"/>
            <a:ext cx="5572164" cy="62324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60000" algn="just"/>
            <a:r>
              <a:rPr lang="ru-RU" sz="1900" b="1" dirty="0" smtClean="0"/>
              <a:t>Валя Котик родился в 11 февраля 1930 года в селе Хмелевка </a:t>
            </a:r>
            <a:r>
              <a:rPr lang="ru-RU" sz="1900" b="1" dirty="0" err="1" smtClean="0"/>
              <a:t>Шепетовского</a:t>
            </a:r>
            <a:r>
              <a:rPr lang="ru-RU" sz="1900" b="1" dirty="0" smtClean="0"/>
              <a:t> района </a:t>
            </a:r>
            <a:r>
              <a:rPr lang="ru-RU" sz="1900" b="1" dirty="0" err="1" smtClean="0"/>
              <a:t>Каменец-Подольской</a:t>
            </a:r>
            <a:r>
              <a:rPr lang="ru-RU" sz="1900" b="1" dirty="0" smtClean="0"/>
              <a:t> области Украины.  В начале войны ему было 11 лет. Он успел окончить всего 5 классов. </a:t>
            </a:r>
          </a:p>
          <a:p>
            <a:pPr indent="360000" algn="just"/>
            <a:r>
              <a:rPr lang="ru-RU" sz="1900" b="1" dirty="0" smtClean="0"/>
              <a:t>Валя тайком </a:t>
            </a:r>
            <a:r>
              <a:rPr lang="ru-RU" sz="1900" b="1" dirty="0"/>
              <a:t>собирал оружие, боеприпасы и передавал их партизанам. </a:t>
            </a:r>
          </a:p>
          <a:p>
            <a:pPr indent="360000" algn="just"/>
            <a:r>
              <a:rPr lang="ru-RU" sz="1900" b="1" dirty="0"/>
              <a:t>Осенью 1942 года Валя со своими сверстниками-мальчишками получили первое настоящее боевое задание: ликвидировать начальника полевой жандармерии. С которым успешно справился. </a:t>
            </a:r>
          </a:p>
          <a:p>
            <a:pPr indent="360000" algn="just"/>
            <a:r>
              <a:rPr lang="ru-RU" sz="1900" b="1" dirty="0"/>
              <a:t>29 октября 1943 года, </a:t>
            </a:r>
            <a:r>
              <a:rPr lang="ru-RU" sz="1900" b="1" dirty="0" smtClean="0"/>
              <a:t>когда Валя был </a:t>
            </a:r>
            <a:r>
              <a:rPr lang="ru-RU" sz="1900" b="1" dirty="0"/>
              <a:t>на посту, </a:t>
            </a:r>
            <a:r>
              <a:rPr lang="ru-RU" sz="1900" b="1" dirty="0" smtClean="0"/>
              <a:t>то </a:t>
            </a:r>
            <a:r>
              <a:rPr lang="ru-RU" sz="1900" b="1" dirty="0"/>
              <a:t>заметил, что </a:t>
            </a:r>
            <a:r>
              <a:rPr lang="ru-RU" sz="1900" b="1" dirty="0" smtClean="0"/>
              <a:t>фашисты устроили облаву. </a:t>
            </a:r>
            <a:r>
              <a:rPr lang="ru-RU" sz="1900" b="1" dirty="0"/>
              <a:t>Убив из пистолета немецкого офицера, подросток поднял тревогу, и партизаны успели приготовиться к бою</a:t>
            </a:r>
            <a:r>
              <a:rPr lang="ru-RU" sz="1900" b="1" dirty="0" smtClean="0"/>
              <a:t>.</a:t>
            </a:r>
          </a:p>
          <a:p>
            <a:pPr indent="360000" algn="just"/>
            <a:r>
              <a:rPr lang="ru-RU" sz="1900" b="1" dirty="0" smtClean="0"/>
              <a:t>16 </a:t>
            </a:r>
            <a:r>
              <a:rPr lang="ru-RU" sz="1900" b="1" dirty="0"/>
              <a:t>февраля 1944 года, через 5 пять дней после своего 14-летия, в бою </a:t>
            </a:r>
            <a:r>
              <a:rPr lang="ru-RU" sz="1900" b="1" dirty="0" smtClean="0"/>
              <a:t>разведчик </a:t>
            </a:r>
            <a:r>
              <a:rPr lang="ru-RU" sz="1900" b="1" dirty="0"/>
              <a:t>был смертельно ранен и на следующий день скончался.</a:t>
            </a:r>
          </a:p>
          <a:p>
            <a:pPr indent="360000" algn="just"/>
            <a:r>
              <a:rPr lang="ru-RU" sz="1900" b="1" dirty="0"/>
              <a:t>В 1958 году Валентину Котику присвоено звание Героя Советского Союза</a:t>
            </a:r>
            <a:r>
              <a:rPr lang="ru-RU" sz="1900" b="1" dirty="0" smtClean="0"/>
              <a:t>.</a:t>
            </a:r>
            <a:endParaRPr lang="ru-RU" sz="1900" b="1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7" name="Picture 5" descr="https://tagilka.ru/upload/iblock/ca1/ca1b499768470a450748e817638d26ff.jpg"/>
          <p:cNvPicPr>
            <a:picLocks noChangeAspect="1" noChangeArrowheads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  <a:lum bright="20000"/>
          </a:blip>
          <a:srcRect/>
          <a:stretch>
            <a:fillRect/>
          </a:stretch>
        </p:blipFill>
        <p:spPr bwMode="auto">
          <a:xfrm>
            <a:off x="-25" y="0"/>
            <a:ext cx="9144025" cy="6858000"/>
          </a:xfrm>
          <a:prstGeom prst="rect">
            <a:avLst/>
          </a:prstGeom>
          <a:noFill/>
        </p:spPr>
      </p:pic>
      <p:sp>
        <p:nvSpPr>
          <p:cNvPr id="2" name="Прямоугольник 1"/>
          <p:cNvSpPr/>
          <p:nvPr/>
        </p:nvSpPr>
        <p:spPr>
          <a:xfrm>
            <a:off x="-142908" y="142852"/>
            <a:ext cx="392905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FF0000"/>
                </a:solidFill>
              </a:rPr>
              <a:t>ЗИНА ПОРТНОВА–РАЗВЕДЧИЦА ПАРТИЗАНСКОГО ОТРЯДА </a:t>
            </a:r>
            <a:endParaRPr lang="ru-RU" sz="2400" b="1" dirty="0">
              <a:solidFill>
                <a:srgbClr val="FF0000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643306" y="117693"/>
            <a:ext cx="5286412" cy="67403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60000" algn="just"/>
            <a:r>
              <a:rPr lang="ru-RU" b="1" spc="-70" dirty="0"/>
              <a:t>Зина родилась в 1926 году в </a:t>
            </a:r>
            <a:r>
              <a:rPr lang="ru-RU" b="1" spc="-70" dirty="0" smtClean="0"/>
              <a:t>Ленинграде. </a:t>
            </a:r>
            <a:r>
              <a:rPr lang="ru-RU" b="1" spc="-70" dirty="0"/>
              <a:t>К началу войны окончила 7 классов </a:t>
            </a:r>
          </a:p>
          <a:p>
            <a:pPr indent="360000" algn="just"/>
            <a:r>
              <a:rPr lang="ru-RU" b="1" spc="-70" dirty="0"/>
              <a:t>В 1942 году она вступила в </a:t>
            </a:r>
            <a:r>
              <a:rPr lang="ru-RU" b="1" spc="-70" dirty="0" smtClean="0"/>
              <a:t>подпольную </a:t>
            </a:r>
            <a:r>
              <a:rPr lang="ru-RU" b="1" spc="-70" dirty="0"/>
              <a:t>организацию "Юные мстители" и активно участвовала в распространении листовок среди населения и диверсиях против захватчиков.</a:t>
            </a:r>
          </a:p>
          <a:p>
            <a:pPr indent="360000" algn="just"/>
            <a:r>
              <a:rPr lang="ru-RU" b="1" spc="-90" dirty="0"/>
              <a:t>С августа 1943 года Зина - разведчица партизанского </a:t>
            </a:r>
            <a:r>
              <a:rPr lang="ru-RU" b="1" spc="-70" dirty="0"/>
              <a:t>отряда имени Ворошилова. </a:t>
            </a:r>
            <a:r>
              <a:rPr lang="ru-RU" b="1" spc="-70" dirty="0" smtClean="0"/>
              <a:t>Работая </a:t>
            </a:r>
            <a:r>
              <a:rPr lang="ru-RU" b="1" spc="-70" dirty="0"/>
              <a:t>посудомойкой </a:t>
            </a:r>
            <a:r>
              <a:rPr lang="ru-RU" b="1" spc="-70" dirty="0" smtClean="0"/>
              <a:t>у немецких </a:t>
            </a:r>
            <a:r>
              <a:rPr lang="ru-RU" b="1" spc="-70" dirty="0"/>
              <a:t>офицеров, </a:t>
            </a:r>
            <a:r>
              <a:rPr lang="ru-RU" b="1" spc="-70" dirty="0" smtClean="0"/>
              <a:t>она отравила </a:t>
            </a:r>
            <a:r>
              <a:rPr lang="ru-RU" b="1" spc="-70" dirty="0"/>
              <a:t>пищу, приготовленную на обед. В результате </a:t>
            </a:r>
            <a:r>
              <a:rPr lang="ru-RU" b="1" spc="-70" dirty="0" smtClean="0"/>
              <a:t>погибло </a:t>
            </a:r>
            <a:r>
              <a:rPr lang="ru-RU" b="1" spc="-70" dirty="0"/>
              <a:t>около </a:t>
            </a:r>
            <a:r>
              <a:rPr lang="ru-RU" b="1" spc="-90" dirty="0"/>
              <a:t>сотни гитлеровцев. </a:t>
            </a:r>
            <a:r>
              <a:rPr lang="ru-RU" b="1" spc="-90" dirty="0" smtClean="0"/>
              <a:t>Чтобы </a:t>
            </a:r>
            <a:r>
              <a:rPr lang="ru-RU" b="1" spc="-90" dirty="0"/>
              <a:t>доказать свою </a:t>
            </a:r>
            <a:r>
              <a:rPr lang="ru-RU" b="1" spc="-90" dirty="0" smtClean="0"/>
              <a:t>невиновность</a:t>
            </a:r>
            <a:r>
              <a:rPr lang="ru-RU" b="1" spc="-90" dirty="0"/>
              <a:t>, </a:t>
            </a:r>
            <a:r>
              <a:rPr lang="ru-RU" b="1" spc="-70" dirty="0"/>
              <a:t>девочка попробовала отравленный суп и лишь чудом осталась жива.</a:t>
            </a:r>
          </a:p>
          <a:p>
            <a:pPr indent="360000" algn="just"/>
            <a:r>
              <a:rPr lang="ru-RU" b="1" spc="-70" dirty="0" smtClean="0"/>
              <a:t>Во </a:t>
            </a:r>
            <a:r>
              <a:rPr lang="ru-RU" b="1" spc="-70" dirty="0"/>
              <a:t>время исполнения </a:t>
            </a:r>
            <a:r>
              <a:rPr lang="ru-RU" b="1" spc="-70" dirty="0" smtClean="0"/>
              <a:t>очередного задания </a:t>
            </a:r>
            <a:r>
              <a:rPr lang="ru-RU" b="1" spc="-70" dirty="0"/>
              <a:t>Зину </a:t>
            </a:r>
            <a:r>
              <a:rPr lang="ru-RU" b="1" spc="-70" dirty="0" smtClean="0"/>
              <a:t>узнали </a:t>
            </a:r>
            <a:r>
              <a:rPr lang="ru-RU" b="1" spc="-70" dirty="0"/>
              <a:t>и задержали, как </a:t>
            </a:r>
            <a:r>
              <a:rPr lang="ru-RU" b="1" spc="-70" dirty="0" smtClean="0"/>
              <a:t>партизанку. </a:t>
            </a:r>
            <a:r>
              <a:rPr lang="ru-RU" b="1" spc="-70" dirty="0"/>
              <a:t>При попытке бегства Зине прострелили ноги. </a:t>
            </a:r>
            <a:r>
              <a:rPr lang="ru-RU" b="1" spc="-70" dirty="0" smtClean="0"/>
              <a:t>Её пытали. Но </a:t>
            </a:r>
            <a:r>
              <a:rPr lang="ru-RU" b="1" spc="-70" dirty="0"/>
              <a:t>девочка не предавала </a:t>
            </a:r>
            <a:r>
              <a:rPr lang="ru-RU" b="1" spc="-70" dirty="0" smtClean="0"/>
              <a:t>своих. На </a:t>
            </a:r>
            <a:r>
              <a:rPr lang="ru-RU" b="1" spc="-70" dirty="0"/>
              <a:t>последнем </a:t>
            </a:r>
            <a:r>
              <a:rPr lang="ru-RU" b="1" spc="-70" dirty="0" smtClean="0"/>
              <a:t>допросе гитлеровцы </a:t>
            </a:r>
            <a:r>
              <a:rPr lang="ru-RU" b="1" spc="-70" dirty="0"/>
              <a:t>выкололи ей глаза и отрезали уши.</a:t>
            </a:r>
          </a:p>
          <a:p>
            <a:pPr indent="360000" algn="just"/>
            <a:r>
              <a:rPr lang="ru-RU" b="1" spc="-70" dirty="0"/>
              <a:t>Утром 10 января 1944 г. искалеченную, но не сломленную Зину расстреляли. </a:t>
            </a:r>
            <a:r>
              <a:rPr lang="ru-RU" b="1" spc="-70" dirty="0" smtClean="0"/>
              <a:t>Подвиг Зины Портновой стал символом стойкости советских детей перед лицом немецко-фашистских захватчиков.</a:t>
            </a:r>
          </a:p>
          <a:p>
            <a:pPr indent="360000" algn="just"/>
            <a:r>
              <a:rPr lang="ru-RU" b="1" spc="-70" dirty="0" smtClean="0"/>
              <a:t>Звание </a:t>
            </a:r>
            <a:r>
              <a:rPr lang="ru-RU" b="1" spc="-70" dirty="0"/>
              <a:t>Героя Советского Союза Портновой Зинаиде было присвоено в 1958 году. </a:t>
            </a:r>
          </a:p>
        </p:txBody>
      </p:sp>
      <p:pic>
        <p:nvPicPr>
          <p:cNvPr id="21506" name="Picture 2" descr="https://avatars.mds.yandex.net/get-zen_doc/119173/pub_5bbb0a357b35de00aa669f1a_5bbb0e98378b9500aabe3183/scale_1200"/>
          <p:cNvPicPr>
            <a:picLocks noChangeAspect="1" noChangeArrowheads="1"/>
          </p:cNvPicPr>
          <p:nvPr/>
        </p:nvPicPr>
        <p:blipFill>
          <a:blip r:embed="rId3"/>
          <a:srcRect l="7386" r="7680"/>
          <a:stretch>
            <a:fillRect/>
          </a:stretch>
        </p:blipFill>
        <p:spPr bwMode="auto">
          <a:xfrm>
            <a:off x="142844" y="1571612"/>
            <a:ext cx="3447762" cy="457203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7" name="Picture 5" descr="https://tagilka.ru/upload/iblock/ca1/ca1b499768470a450748e817638d26ff.jpg"/>
          <p:cNvPicPr>
            <a:picLocks noChangeAspect="1" noChangeArrowheads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  <a:lum bright="20000"/>
          </a:blip>
          <a:srcRect/>
          <a:stretch>
            <a:fillRect/>
          </a:stretch>
        </p:blipFill>
        <p:spPr bwMode="auto">
          <a:xfrm>
            <a:off x="-25" y="0"/>
            <a:ext cx="9144025" cy="6858000"/>
          </a:xfrm>
          <a:prstGeom prst="rect">
            <a:avLst/>
          </a:prstGeom>
          <a:noFill/>
        </p:spPr>
      </p:pic>
      <p:sp>
        <p:nvSpPr>
          <p:cNvPr id="2" name="Прямоугольник 1"/>
          <p:cNvSpPr/>
          <p:nvPr/>
        </p:nvSpPr>
        <p:spPr>
          <a:xfrm>
            <a:off x="0" y="142852"/>
            <a:ext cx="3447098" cy="138499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FF0000"/>
                </a:solidFill>
              </a:rPr>
              <a:t>ЛЁНЯ ГОЛИКОВ – </a:t>
            </a:r>
          </a:p>
          <a:p>
            <a:pPr algn="ctr"/>
            <a:r>
              <a:rPr lang="ru-RU" sz="2400" b="1" dirty="0" smtClean="0">
                <a:solidFill>
                  <a:srgbClr val="FF0000"/>
                </a:solidFill>
              </a:rPr>
              <a:t>РАЗВЕДЧИК </a:t>
            </a:r>
          </a:p>
          <a:p>
            <a:pPr algn="ctr"/>
            <a:r>
              <a:rPr lang="ru-RU" b="1" dirty="0" smtClean="0">
                <a:solidFill>
                  <a:srgbClr val="FF0000"/>
                </a:solidFill>
              </a:rPr>
              <a:t>67-го отряда 4-й ленинградской </a:t>
            </a:r>
          </a:p>
          <a:p>
            <a:pPr algn="ctr"/>
            <a:r>
              <a:rPr lang="ru-RU" b="1" dirty="0" smtClean="0">
                <a:solidFill>
                  <a:srgbClr val="FF0000"/>
                </a:solidFill>
              </a:rPr>
              <a:t>Партизанской Бригады</a:t>
            </a:r>
            <a:endParaRPr lang="ru-RU" sz="2400" b="1" dirty="0">
              <a:solidFill>
                <a:srgbClr val="FF0000"/>
              </a:solidFill>
            </a:endParaRPr>
          </a:p>
        </p:txBody>
      </p:sp>
      <p:pic>
        <p:nvPicPr>
          <p:cNvPr id="18434" name="Picture 2" descr="https://belizv.rbsmi.ru/upload/medialibrary/2d3/2d30f228204eb3d1f7621c2662830130.jpg"/>
          <p:cNvPicPr>
            <a:picLocks noChangeAspect="1" noChangeArrowheads="1"/>
          </p:cNvPicPr>
          <p:nvPr/>
        </p:nvPicPr>
        <p:blipFill>
          <a:blip r:embed="rId3"/>
          <a:srcRect l="28142" t="1786" r="26294" b="12500"/>
          <a:stretch>
            <a:fillRect/>
          </a:stretch>
        </p:blipFill>
        <p:spPr bwMode="auto">
          <a:xfrm>
            <a:off x="142844" y="1785926"/>
            <a:ext cx="3214710" cy="4538414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3357554" y="357166"/>
            <a:ext cx="5643602" cy="62478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60000" algn="just"/>
            <a:r>
              <a:rPr lang="ru-RU" sz="1900" b="1" spc="-50" dirty="0" smtClean="0"/>
              <a:t>Лёня </a:t>
            </a:r>
            <a:r>
              <a:rPr lang="ru-RU" sz="1900" b="1" spc="-50" dirty="0"/>
              <a:t>Голиков родился в 1926 году в деревне </a:t>
            </a:r>
            <a:r>
              <a:rPr lang="ru-RU" sz="1900" b="1" spc="-50" dirty="0" err="1"/>
              <a:t>Лукино</a:t>
            </a:r>
            <a:r>
              <a:rPr lang="ru-RU" sz="1900" b="1" spc="-50" dirty="0"/>
              <a:t> </a:t>
            </a:r>
            <a:r>
              <a:rPr lang="ru-RU" sz="1900" b="1" spc="-50" dirty="0" smtClean="0"/>
              <a:t>Новгородской </a:t>
            </a:r>
            <a:r>
              <a:rPr lang="ru-RU" sz="1900" b="1" spc="-50" dirty="0"/>
              <a:t>области. В начале войны Лёня закончил 7 классов и уже работал на местном заводе по производству </a:t>
            </a:r>
            <a:r>
              <a:rPr lang="ru-RU" sz="1900" b="1" spc="-50" dirty="0" smtClean="0"/>
              <a:t>фанеры</a:t>
            </a:r>
            <a:r>
              <a:rPr lang="ru-RU" sz="2000" spc="-50" dirty="0" smtClean="0"/>
              <a:t>. </a:t>
            </a:r>
            <a:r>
              <a:rPr lang="ru-RU" sz="1900" b="1" spc="-50" dirty="0" smtClean="0"/>
              <a:t>Лёня </a:t>
            </a:r>
            <a:r>
              <a:rPr lang="ru-RU" sz="1900" b="1" spc="-50" dirty="0"/>
              <a:t>выглядел младше своего возраста. Был худеньким и не большого роста.</a:t>
            </a:r>
          </a:p>
          <a:p>
            <a:pPr indent="360000" algn="just" fontAlgn="base"/>
            <a:r>
              <a:rPr lang="ru-RU" sz="1900" b="1" spc="-50" dirty="0"/>
              <a:t>Под видом нищего Лёня ходил по деревням, собирая необходимые данные о расположении фашистских войск и о количестве их боевой техники, а потом передавал эти сведения партизанам. </a:t>
            </a:r>
            <a:endParaRPr lang="ru-RU" sz="1900" b="1" spc="-50" dirty="0" smtClean="0"/>
          </a:p>
          <a:p>
            <a:pPr indent="360000" algn="just" fontAlgn="base"/>
            <a:r>
              <a:rPr lang="ru-RU" sz="1900" b="1" spc="-50" dirty="0" smtClean="0"/>
              <a:t>В </a:t>
            </a:r>
            <a:r>
              <a:rPr lang="ru-RU" sz="1900" b="1" spc="-50" dirty="0"/>
              <a:t>1942 году Лёню приняли в партизанский отряд. </a:t>
            </a:r>
          </a:p>
          <a:p>
            <a:pPr indent="360000" algn="just" fontAlgn="base"/>
            <a:r>
              <a:rPr lang="ru-RU" sz="1900" b="1" spc="-50" dirty="0"/>
              <a:t>В период с 1942 по 1943 годы </a:t>
            </a:r>
            <a:r>
              <a:rPr lang="ru-RU" sz="1900" b="1" spc="-50" dirty="0" smtClean="0"/>
              <a:t>Лёне </a:t>
            </a:r>
            <a:r>
              <a:rPr lang="ru-RU" sz="1900" b="1" spc="-50" dirty="0"/>
              <a:t>Голикову удалось убить почти 80 немецких солдат, </a:t>
            </a:r>
            <a:r>
              <a:rPr lang="ru-RU" sz="1900" b="1" spc="-50" dirty="0" smtClean="0"/>
              <a:t>подорвать </a:t>
            </a:r>
            <a:r>
              <a:rPr lang="ru-RU" sz="1900" b="1" spc="-50" dirty="0"/>
              <a:t>12 шоссейных мостов и еще 2 железнодорожных. </a:t>
            </a:r>
            <a:r>
              <a:rPr lang="ru-RU" sz="1900" b="1" spc="-50" dirty="0" smtClean="0"/>
              <a:t>ОН уничтожил несколько </a:t>
            </a:r>
            <a:r>
              <a:rPr lang="ru-RU" sz="1900" b="1" spc="-50" dirty="0"/>
              <a:t>важных для нацистов продовольственных </a:t>
            </a:r>
            <a:r>
              <a:rPr lang="ru-RU" sz="1900" b="1" spc="-50" dirty="0" smtClean="0"/>
              <a:t>складов </a:t>
            </a:r>
            <a:r>
              <a:rPr lang="ru-RU" sz="1900" b="1" spc="-50" dirty="0"/>
              <a:t>и взорвал 10 автомобилей с боеприпасами для немецкой армии.</a:t>
            </a:r>
          </a:p>
          <a:p>
            <a:pPr indent="360000" algn="just" fontAlgn="base"/>
            <a:r>
              <a:rPr lang="ru-RU" sz="1900" b="1" spc="-50" dirty="0"/>
              <a:t>24 января </a:t>
            </a:r>
            <a:r>
              <a:rPr lang="ru-RU" sz="1900" b="1" spc="-50" dirty="0" smtClean="0"/>
              <a:t>1943 года под небольшим поселением под названием Острая Лука отряд </a:t>
            </a:r>
            <a:r>
              <a:rPr lang="ru-RU" sz="1900" b="1" spc="-50" dirty="0"/>
              <a:t>Лени попал в битву с </a:t>
            </a:r>
            <a:r>
              <a:rPr lang="ru-RU" sz="1900" b="1" spc="-50" dirty="0" smtClean="0"/>
              <a:t>силами противника, где и </a:t>
            </a:r>
            <a:r>
              <a:rPr lang="ru-RU" sz="1900" b="1" spc="-50" dirty="0"/>
              <a:t>погиб </a:t>
            </a:r>
            <a:r>
              <a:rPr lang="ru-RU" sz="1900" b="1" spc="-50" dirty="0" smtClean="0"/>
              <a:t>от </a:t>
            </a:r>
            <a:r>
              <a:rPr lang="ru-RU" sz="1900" b="1" spc="-50" dirty="0"/>
              <a:t>пули врага. </a:t>
            </a:r>
            <a:r>
              <a:rPr lang="ru-RU" sz="1900" b="1" spc="-50" dirty="0" smtClean="0"/>
              <a:t>Как </a:t>
            </a:r>
            <a:r>
              <a:rPr lang="ru-RU" sz="1900" b="1" spc="-50" dirty="0"/>
              <a:t>и многие другие, званием «Героя Советского Союза» был награжден уже </a:t>
            </a:r>
            <a:r>
              <a:rPr lang="ru-RU" sz="1900" b="1" spc="-50" dirty="0" smtClean="0"/>
              <a:t>посмертно</a:t>
            </a:r>
            <a:endParaRPr lang="ru-RU" spc="-5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7" name="Picture 5" descr="https://tagilka.ru/upload/iblock/ca1/ca1b499768470a450748e817638d26ff.jpg"/>
          <p:cNvPicPr>
            <a:picLocks noChangeAspect="1" noChangeArrowheads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  <a:lum bright="20000"/>
          </a:blip>
          <a:srcRect/>
          <a:stretch>
            <a:fillRect/>
          </a:stretch>
        </p:blipFill>
        <p:spPr bwMode="auto">
          <a:xfrm>
            <a:off x="-25" y="0"/>
            <a:ext cx="9144025" cy="6858000"/>
          </a:xfrm>
          <a:prstGeom prst="rect">
            <a:avLst/>
          </a:prstGeom>
          <a:noFill/>
        </p:spPr>
      </p:pic>
      <p:sp>
        <p:nvSpPr>
          <p:cNvPr id="2" name="Прямоугольник 1"/>
          <p:cNvSpPr/>
          <p:nvPr/>
        </p:nvSpPr>
        <p:spPr>
          <a:xfrm>
            <a:off x="0" y="142852"/>
            <a:ext cx="392905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FF0000"/>
                </a:solidFill>
              </a:rPr>
              <a:t>НАДЯ БОГДАНОВА– </a:t>
            </a:r>
          </a:p>
          <a:p>
            <a:pPr algn="ctr"/>
            <a:r>
              <a:rPr lang="ru-RU" sz="2400" b="1" dirty="0" smtClean="0">
                <a:solidFill>
                  <a:srgbClr val="FF0000"/>
                </a:solidFill>
              </a:rPr>
              <a:t>САМАЯ ЮННАЯ РАЗВЕДЧИЦА СТРАНЫ</a:t>
            </a:r>
            <a:endParaRPr lang="ru-RU" sz="2400" b="1" dirty="0">
              <a:solidFill>
                <a:srgbClr val="FF0000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3714744" y="214290"/>
            <a:ext cx="5214974" cy="64633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60000" algn="just"/>
            <a:r>
              <a:rPr lang="ru-RU" b="1" spc="-50" dirty="0"/>
              <a:t>Надя родилась 28 декабря 1931 года.</a:t>
            </a:r>
          </a:p>
          <a:p>
            <a:pPr indent="360000" algn="just"/>
            <a:r>
              <a:rPr lang="ru-RU" b="1" spc="-50" dirty="0" smtClean="0"/>
              <a:t>Осенью 1941 года Надю приняли в партизанский отряд. Она стала самой юной разведчицей страны. </a:t>
            </a:r>
          </a:p>
          <a:p>
            <a:pPr indent="360000" algn="just"/>
            <a:r>
              <a:rPr lang="ru-RU" b="1" spc="-50" dirty="0" smtClean="0"/>
              <a:t>Маленькая, худенькая, она, прикидываясь нищенкой, бродила среди фашистов, а затем приносила в отряд ценнейшие сведения.</a:t>
            </a:r>
          </a:p>
          <a:p>
            <a:pPr indent="360000" algn="just"/>
            <a:r>
              <a:rPr lang="ru-RU" b="1" spc="-50" dirty="0" smtClean="0"/>
              <a:t>Гитлеровцы её дважды казнили.</a:t>
            </a:r>
          </a:p>
          <a:p>
            <a:pPr indent="360000" algn="just"/>
            <a:r>
              <a:rPr lang="ru-RU" b="1" spc="-50" dirty="0" smtClean="0"/>
              <a:t>В </a:t>
            </a:r>
            <a:r>
              <a:rPr lang="ru-RU" b="1" spc="-50" dirty="0"/>
              <a:t>первый раз её схватили в 1941 г., когда вместе с Ваней </a:t>
            </a:r>
            <a:r>
              <a:rPr lang="ru-RU" b="1" spc="-50" dirty="0" err="1"/>
              <a:t>Звонцовым</a:t>
            </a:r>
            <a:r>
              <a:rPr lang="ru-RU" b="1" spc="-50" dirty="0"/>
              <a:t> она вывесила красный флаг в </a:t>
            </a:r>
            <a:r>
              <a:rPr lang="ru-RU" b="1" spc="-50" dirty="0" smtClean="0"/>
              <a:t>захваченном врагом Витебске. Когда Надю </a:t>
            </a:r>
            <a:r>
              <a:rPr lang="ru-RU" b="1" spc="-50" dirty="0"/>
              <a:t>схватили, ее </a:t>
            </a:r>
            <a:r>
              <a:rPr lang="ru-RU" b="1" spc="-50" dirty="0" smtClean="0"/>
              <a:t>били, </a:t>
            </a:r>
            <a:r>
              <a:rPr lang="ru-RU" b="1" spc="-50" dirty="0"/>
              <a:t>пытали, а когда привели ко рву расстреливать, сил у неё уже не </a:t>
            </a:r>
            <a:r>
              <a:rPr lang="ru-RU" b="1" spc="-50" dirty="0" smtClean="0"/>
              <a:t>было </a:t>
            </a:r>
            <a:r>
              <a:rPr lang="ru-RU" b="1" spc="-50" dirty="0"/>
              <a:t>– </a:t>
            </a:r>
            <a:r>
              <a:rPr lang="ru-RU" b="1" spc="-50" dirty="0" smtClean="0"/>
              <a:t>она упала, </a:t>
            </a:r>
            <a:r>
              <a:rPr lang="ru-RU" b="1" spc="-50" dirty="0" smtClean="0"/>
              <a:t>на секунду раньше, чем в нее выстрелили. Ваня </a:t>
            </a:r>
            <a:r>
              <a:rPr lang="ru-RU" b="1" spc="-50" dirty="0"/>
              <a:t>погиб, а Надю партизаны нашли </a:t>
            </a:r>
            <a:r>
              <a:rPr lang="ru-RU" b="1" spc="-50" dirty="0" smtClean="0"/>
              <a:t>живой</a:t>
            </a:r>
            <a:r>
              <a:rPr lang="ru-RU" b="1" spc="-50" dirty="0"/>
              <a:t>. </a:t>
            </a:r>
            <a:endParaRPr lang="ru-RU" b="1" spc="-50" dirty="0" smtClean="0"/>
          </a:p>
          <a:p>
            <a:pPr indent="360000" algn="just"/>
            <a:r>
              <a:rPr lang="ru-RU" b="1" spc="-50" dirty="0" smtClean="0"/>
              <a:t>Второй </a:t>
            </a:r>
            <a:r>
              <a:rPr lang="ru-RU" b="1" spc="-50" dirty="0"/>
              <a:t>раз её схватили в конце 43-го. И снова пытки: обливали на морозе ледяной водой, выжигали на спине пятиконечную звезду, но она не раскрыла врагам никаких сведений.</a:t>
            </a:r>
          </a:p>
          <a:p>
            <a:pPr indent="360000" algn="just"/>
            <a:r>
              <a:rPr lang="ru-RU" b="1" spc="-50" dirty="0"/>
              <a:t>Считая разведчицу мёртвой, </a:t>
            </a:r>
            <a:r>
              <a:rPr lang="ru-RU" b="1" spc="-50" dirty="0" smtClean="0"/>
              <a:t>фашисты </a:t>
            </a:r>
            <a:r>
              <a:rPr lang="ru-RU" b="1" spc="-50" dirty="0"/>
              <a:t>бросили её в снегу. Умирающую девочку подобрали и выходили местные жители. Но воевать ей было уже нельзя, она практически потеряла способность </a:t>
            </a:r>
            <a:r>
              <a:rPr lang="ru-RU" b="1" spc="-50" dirty="0" smtClean="0"/>
              <a:t>видеть.</a:t>
            </a:r>
            <a:endParaRPr lang="ru-RU" b="1" spc="-50" dirty="0"/>
          </a:p>
        </p:txBody>
      </p:sp>
      <p:pic>
        <p:nvPicPr>
          <p:cNvPr id="20484" name="Picture 4" descr="4e268218a77e71be564d18c889a2283d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2844" y="1571612"/>
            <a:ext cx="3571900" cy="441311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7" name="Picture 5" descr="https://tagilka.ru/upload/iblock/ca1/ca1b499768470a450748e817638d26ff.jpg"/>
          <p:cNvPicPr>
            <a:picLocks noChangeAspect="1" noChangeArrowheads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  <a:lum bright="20000"/>
          </a:blip>
          <a:srcRect/>
          <a:stretch>
            <a:fillRect/>
          </a:stretch>
        </p:blipFill>
        <p:spPr bwMode="auto">
          <a:xfrm>
            <a:off x="-25" y="0"/>
            <a:ext cx="9144025" cy="6858000"/>
          </a:xfrm>
          <a:prstGeom prst="rect">
            <a:avLst/>
          </a:prstGeom>
          <a:noFill/>
        </p:spPr>
      </p:pic>
      <p:sp>
        <p:nvSpPr>
          <p:cNvPr id="2" name="Прямоугольник 1"/>
          <p:cNvSpPr/>
          <p:nvPr/>
        </p:nvSpPr>
        <p:spPr>
          <a:xfrm>
            <a:off x="142844" y="214290"/>
            <a:ext cx="3532634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FF0000"/>
                </a:solidFill>
              </a:rPr>
              <a:t>ЮРИЙ ЖДАНКО – </a:t>
            </a:r>
          </a:p>
          <a:p>
            <a:pPr algn="ctr"/>
            <a:r>
              <a:rPr lang="ru-RU" sz="2400" b="1" dirty="0" smtClean="0">
                <a:solidFill>
                  <a:srgbClr val="FF0000"/>
                </a:solidFill>
              </a:rPr>
              <a:t>ФРОНТОВОЙ РАЗВЕДЧИК</a:t>
            </a:r>
            <a:endParaRPr lang="ru-RU" sz="2400" b="1" dirty="0">
              <a:solidFill>
                <a:srgbClr val="FF0000"/>
              </a:solidFill>
            </a:endParaRPr>
          </a:p>
        </p:txBody>
      </p:sp>
      <p:pic>
        <p:nvPicPr>
          <p:cNvPr id="19458" name="Picture 2" descr="http://mtdata.ru/u23/photo3FD6/20381938188-0/original.jpg#20381938188"/>
          <p:cNvPicPr>
            <a:picLocks noChangeAspect="1" noChangeArrowheads="1"/>
          </p:cNvPicPr>
          <p:nvPr/>
        </p:nvPicPr>
        <p:blipFill>
          <a:blip r:embed="rId3"/>
          <a:srcRect l="5844" t="6483" r="6494"/>
          <a:stretch>
            <a:fillRect/>
          </a:stretch>
        </p:blipFill>
        <p:spPr bwMode="auto">
          <a:xfrm>
            <a:off x="214282" y="1428736"/>
            <a:ext cx="3214710" cy="5152712"/>
          </a:xfrm>
          <a:prstGeom prst="rect">
            <a:avLst/>
          </a:prstGeom>
          <a:noFill/>
        </p:spPr>
      </p:pic>
      <p:sp>
        <p:nvSpPr>
          <p:cNvPr id="8" name="Прямоугольник 7"/>
          <p:cNvSpPr/>
          <p:nvPr/>
        </p:nvSpPr>
        <p:spPr>
          <a:xfrm>
            <a:off x="3786182" y="428604"/>
            <a:ext cx="5143536" cy="63555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60000" algn="just"/>
            <a:r>
              <a:rPr lang="ru-RU" sz="1900" b="1" spc="-50" dirty="0" smtClean="0"/>
              <a:t>Юра родился 18 января 1931 года </a:t>
            </a:r>
            <a:r>
              <a:rPr lang="ru-RU" sz="2000" b="1" dirty="0" smtClean="0"/>
              <a:t>в простой семье. К началу войны он успел закончить два класса.</a:t>
            </a:r>
            <a:endParaRPr lang="ru-RU" sz="1900" b="1" spc="-50" dirty="0" smtClean="0"/>
          </a:p>
          <a:p>
            <a:pPr indent="360000" algn="just"/>
            <a:r>
              <a:rPr lang="ru-RU" sz="1900" b="1" spc="-50" dirty="0" smtClean="0"/>
              <a:t>В </a:t>
            </a:r>
            <a:r>
              <a:rPr lang="ru-RU" sz="1900" b="1" spc="-50" dirty="0"/>
              <a:t>армии </a:t>
            </a:r>
            <a:r>
              <a:rPr lang="ru-RU" sz="1900" b="1" spc="-50" dirty="0" smtClean="0"/>
              <a:t>Юра </a:t>
            </a:r>
            <a:r>
              <a:rPr lang="ru-RU" sz="1900" b="1" spc="-50" dirty="0"/>
              <a:t>оказался случайно. В июле 1941 года </a:t>
            </a:r>
            <a:r>
              <a:rPr lang="ru-RU" sz="1900" b="1" spc="-50" dirty="0" smtClean="0"/>
              <a:t>он пошел </a:t>
            </a:r>
            <a:r>
              <a:rPr lang="ru-RU" sz="1900" b="1" spc="-50" dirty="0"/>
              <a:t>показывать отступающим красноармейцам малоизвестный брод на Западной Двине и не успел вернуться в родной Витебск, куда уже вошли немцы. Так и ушел вместе с частью на восток, до самой </a:t>
            </a:r>
            <a:r>
              <a:rPr lang="ru-RU" sz="1900" b="1" spc="-50" dirty="0" smtClean="0"/>
              <a:t>Москвы.</a:t>
            </a:r>
            <a:endParaRPr lang="ru-RU" sz="2000" dirty="0" smtClean="0"/>
          </a:p>
          <a:p>
            <a:pPr indent="360000" algn="just"/>
            <a:r>
              <a:rPr lang="ru-RU" sz="1900" b="1" spc="-50" dirty="0"/>
              <a:t>Со временем Юру начали посылать за линию фронта. Переодевшись в лохмотья, с сумкой за плечами мальчик ходил по деревням и селам, просил милостыню, а заодно считал единицы немецкой техники и численный состав солдат. За участие в диверсии на подвесном мосту 10-летний мальчик был приставлен к своей первой награде медали «За отвагу</a:t>
            </a:r>
            <a:r>
              <a:rPr lang="ru-RU" sz="1900" b="1" spc="-50" dirty="0" smtClean="0"/>
              <a:t>».</a:t>
            </a:r>
          </a:p>
          <a:p>
            <a:pPr indent="360000" algn="just"/>
            <a:r>
              <a:rPr lang="ru-RU" sz="1900" b="1" spc="-50" dirty="0" smtClean="0"/>
              <a:t> </a:t>
            </a:r>
            <a:r>
              <a:rPr lang="ru-RU" sz="1900" b="1" spc="-50" dirty="0"/>
              <a:t>В 1944 в бою </a:t>
            </a:r>
            <a:r>
              <a:rPr lang="ru-RU" sz="1900" b="1" spc="-50" dirty="0" smtClean="0"/>
              <a:t>13‑летний </a:t>
            </a:r>
            <a:r>
              <a:rPr lang="ru-RU" sz="1900" b="1" spc="-50" dirty="0" smtClean="0"/>
              <a:t>Юра </a:t>
            </a:r>
            <a:r>
              <a:rPr lang="ru-RU" sz="1900" b="1" spc="-50" dirty="0" err="1"/>
              <a:t>Жданко</a:t>
            </a:r>
            <a:r>
              <a:rPr lang="ru-RU" sz="1900" b="1" spc="-50" dirty="0"/>
              <a:t> был тяжело контужен и </a:t>
            </a:r>
            <a:r>
              <a:rPr lang="ru-RU" sz="1900" b="1" spc="-50" dirty="0" smtClean="0"/>
              <a:t>его отправили </a:t>
            </a:r>
            <a:r>
              <a:rPr lang="ru-RU" sz="1900" b="1" spc="-50" dirty="0"/>
              <a:t>в тыл. Юрий Иванович </a:t>
            </a:r>
            <a:r>
              <a:rPr lang="ru-RU" sz="1900" b="1" spc="-50" dirty="0" err="1"/>
              <a:t>Жданко</a:t>
            </a:r>
            <a:r>
              <a:rPr lang="ru-RU" sz="1900" b="1" spc="-50" dirty="0"/>
              <a:t> стал кавалером ордена Красной Звезды.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AutoShape 2" descr="https://www.rubaltic.ru/upload/iblock/588/588e87899af38d1035e3af56fbf5f141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2532" name="AutoShape 4" descr="https://www.rubaltic.ru/upload/iblock/588/588e87899af38d1035e3af56fbf5f141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2534" name="AutoShape 6" descr="https://www.rubaltic.ru/upload/iblock/588/588e87899af38d1035e3af56fbf5f141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grpSp>
        <p:nvGrpSpPr>
          <p:cNvPr id="11" name="Группа 10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22539" name="Picture 11" descr="https://scontent-arn2-2.cdninstagram.com/v/t51.2885-15/e35/49933397_764113327292264_3101421299334092554_n.jpg?_nc_ht=scontent-arn2-2.cdninstagram.com&amp;_nc_cat=108&amp;_nc_ohc=JuHVnPyurpIAX-y1nFt&amp;oh=0ef67f20117f98c074dba196f54b94b1&amp;oe=5EAFE444"/>
            <p:cNvPicPr>
              <a:picLocks noChangeAspect="1" noChangeArrowheads="1"/>
            </p:cNvPicPr>
            <p:nvPr/>
          </p:nvPicPr>
          <p:blipFill>
            <a:blip r:embed="rId2" cstate="print">
              <a:duotone>
                <a:schemeClr val="bg2">
                  <a:shade val="45000"/>
                  <a:satMod val="135000"/>
                </a:schemeClr>
                <a:prstClr val="white"/>
              </a:duotone>
            </a:blip>
            <a:srcRect b="16487"/>
            <a:stretch>
              <a:fillRect/>
            </a:stretch>
          </p:blipFill>
          <p:spPr bwMode="auto">
            <a:xfrm>
              <a:off x="5437661" y="0"/>
              <a:ext cx="3706339" cy="3857628"/>
            </a:xfrm>
            <a:prstGeom prst="rect">
              <a:avLst/>
            </a:prstGeom>
            <a:noFill/>
          </p:spPr>
        </p:pic>
        <p:pic>
          <p:nvPicPr>
            <p:cNvPr id="22535" name="Picture 7"/>
            <p:cNvPicPr>
              <a:picLocks noChangeAspect="1" noChangeArrowheads="1"/>
            </p:cNvPicPr>
            <p:nvPr/>
          </p:nvPicPr>
          <p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</a:blip>
            <a:srcRect l="4034" t="19453" r="30259" b="27593"/>
            <a:stretch>
              <a:fillRect/>
            </a:stretch>
          </p:blipFill>
          <p:spPr bwMode="auto">
            <a:xfrm>
              <a:off x="0" y="0"/>
              <a:ext cx="5500694" cy="40005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pic>
          <p:nvPicPr>
            <p:cNvPr id="22537" name="Picture 9" descr="https://cs9.pikabu.ru/post_img/2016/11/07/11/og_og_1478544776264064066.jpg"/>
            <p:cNvPicPr>
              <a:picLocks noChangeAspect="1" noChangeArrowheads="1"/>
            </p:cNvPicPr>
            <p:nvPr/>
          </p:nvPicPr>
          <p:blipFill>
            <a:blip r:embed="rId4">
              <a:duotone>
                <a:schemeClr val="bg2">
                  <a:shade val="45000"/>
                  <a:satMod val="135000"/>
                </a:schemeClr>
                <a:prstClr val="white"/>
              </a:duotone>
            </a:blip>
            <a:srcRect l="9183" t="20057" r="5101"/>
            <a:stretch>
              <a:fillRect/>
            </a:stretch>
          </p:blipFill>
          <p:spPr bwMode="auto">
            <a:xfrm>
              <a:off x="1" y="3929066"/>
              <a:ext cx="5572132" cy="2928934"/>
            </a:xfrm>
            <a:prstGeom prst="rect">
              <a:avLst/>
            </a:prstGeom>
            <a:noFill/>
          </p:spPr>
        </p:pic>
        <p:pic>
          <p:nvPicPr>
            <p:cNvPr id="22541" name="Picture 13" descr="https://belnaviny.by/wp-content/uploads/2019/04/belnaviny.by-v-minske-predstavili-knigu-posvyashhennuyu-yunym-geroyam-velikoj-otechestvennoj-vojny.jpg"/>
            <p:cNvPicPr>
              <a:picLocks noChangeAspect="1" noChangeArrowheads="1"/>
            </p:cNvPicPr>
            <p:nvPr/>
          </p:nvPicPr>
          <p:blipFill>
            <a:blip r:embed="rId5">
              <a:duotone>
                <a:schemeClr val="bg2">
                  <a:shade val="45000"/>
                  <a:satMod val="135000"/>
                </a:schemeClr>
                <a:prstClr val="white"/>
              </a:duotone>
            </a:blip>
            <a:srcRect l="24878" t="12500"/>
            <a:stretch>
              <a:fillRect/>
            </a:stretch>
          </p:blipFill>
          <p:spPr bwMode="auto">
            <a:xfrm>
              <a:off x="5500694" y="3857628"/>
              <a:ext cx="3643306" cy="3000372"/>
            </a:xfrm>
            <a:prstGeom prst="rect">
              <a:avLst/>
            </a:prstGeom>
            <a:noFill/>
          </p:spPr>
        </p:pic>
      </p:grpSp>
      <p:sp>
        <p:nvSpPr>
          <p:cNvPr id="12" name="Прямоугольник 11"/>
          <p:cNvSpPr/>
          <p:nvPr/>
        </p:nvSpPr>
        <p:spPr>
          <a:xfrm>
            <a:off x="285720" y="928670"/>
            <a:ext cx="8358246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/>
              <a:t>СКОЛЬКО ИХ БЫЛО?</a:t>
            </a:r>
          </a:p>
          <a:p>
            <a:pPr indent="360000" algn="just"/>
            <a:r>
              <a:rPr lang="ru-RU" sz="2800" b="1" dirty="0" smtClean="0"/>
              <a:t>Я рассказал </a:t>
            </a:r>
            <a:r>
              <a:rPr lang="ru-RU" sz="2800" b="1" dirty="0"/>
              <a:t>лишь </a:t>
            </a:r>
            <a:r>
              <a:rPr lang="ru-RU" sz="2800" b="1" dirty="0" smtClean="0"/>
              <a:t>о нескольких ребятах, кто </a:t>
            </a:r>
            <a:r>
              <a:rPr lang="ru-RU" sz="2800" b="1" dirty="0"/>
              <a:t>отдал жизнь </a:t>
            </a:r>
            <a:r>
              <a:rPr lang="ru-RU" sz="2800" b="1" dirty="0" smtClean="0"/>
              <a:t>за Родину в </a:t>
            </a:r>
            <a:r>
              <a:rPr lang="ru-RU" sz="2800" b="1" dirty="0"/>
              <a:t>борьбе с врагом</a:t>
            </a:r>
            <a:r>
              <a:rPr lang="ru-RU" sz="2800" b="1" dirty="0" smtClean="0"/>
              <a:t>.</a:t>
            </a:r>
          </a:p>
          <a:p>
            <a:pPr indent="360000" algn="just"/>
            <a:r>
              <a:rPr lang="ru-RU" sz="2800" b="1" dirty="0" smtClean="0"/>
              <a:t> </a:t>
            </a:r>
            <a:r>
              <a:rPr lang="ru-RU" sz="2800" b="1" dirty="0"/>
              <a:t>Д</a:t>
            </a:r>
            <a:r>
              <a:rPr lang="ru-RU" sz="2800" b="1" dirty="0" smtClean="0"/>
              <a:t>есятки </a:t>
            </a:r>
            <a:r>
              <a:rPr lang="ru-RU" sz="2800" b="1" dirty="0"/>
              <a:t>тысяч мальчишек и девчонок пожертвовали собой ради победы.</a:t>
            </a:r>
            <a:r>
              <a:rPr lang="ru-RU" sz="2800" b="1" dirty="0" smtClean="0">
                <a:solidFill>
                  <a:schemeClr val="accent2">
                    <a:lumMod val="75000"/>
                  </a:schemeClr>
                </a:solidFill>
              </a:rPr>
              <a:t> </a:t>
            </a:r>
          </a:p>
          <a:p>
            <a:pPr indent="360000" algn="just"/>
            <a:r>
              <a:rPr lang="ru-RU" sz="2800" b="1" dirty="0"/>
              <a:t>Благодаря их </a:t>
            </a:r>
            <a:r>
              <a:rPr lang="ru-RU" sz="2800" b="1" dirty="0" smtClean="0"/>
              <a:t>помощи наша страна одержала Великую победу над фашистами.</a:t>
            </a:r>
          </a:p>
          <a:p>
            <a:pPr indent="360000" algn="just"/>
            <a:r>
              <a:rPr lang="ru-RU" sz="2800" b="1" dirty="0" smtClean="0"/>
              <a:t>Мы должны помнить об их подвигах и никогда не забывать какой ценой нам досталась </a:t>
            </a:r>
            <a:r>
              <a:rPr lang="ru-RU" sz="2800" b="1" dirty="0" smtClean="0">
                <a:solidFill>
                  <a:srgbClr val="FF0000"/>
                </a:solidFill>
              </a:rPr>
              <a:t>ПОБЕДА!!!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http://www.usgg.ru/uploads/posts/2019-05/1557630621_dcvj1ohwsacap49.jpg"/>
          <p:cNvPicPr>
            <a:picLocks noChangeAspect="1" noChangeArrowheads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  <a:lum bright="20000"/>
          </a:blip>
          <a:srcRect/>
          <a:stretch>
            <a:fillRect/>
          </a:stretch>
        </p:blipFill>
        <p:spPr bwMode="auto">
          <a:xfrm>
            <a:off x="0" y="0"/>
            <a:ext cx="9108308" cy="6858000"/>
          </a:xfrm>
          <a:prstGeom prst="rect">
            <a:avLst/>
          </a:prstGeom>
          <a:noFill/>
        </p:spPr>
      </p:pic>
      <p:sp>
        <p:nvSpPr>
          <p:cNvPr id="2" name="Прямоугольник 1"/>
          <p:cNvSpPr/>
          <p:nvPr/>
        </p:nvSpPr>
        <p:spPr>
          <a:xfrm>
            <a:off x="214282" y="785794"/>
            <a:ext cx="692948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>
                <a:solidFill>
                  <a:srgbClr val="0070C0"/>
                </a:solidFill>
              </a:rPr>
              <a:t>https://histrf.ru/biblioteka/articles/vielikaia-otiechiestviennaia-voina</a:t>
            </a:r>
            <a:endParaRPr lang="ru-RU" dirty="0">
              <a:solidFill>
                <a:srgbClr val="0070C0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28596" y="285728"/>
            <a:ext cx="728667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/>
              <a:t>СПИСОК САЙТОВ ДЛЯ ПОДГОТОВКИ ПРЕЗЕНТАЦИИ:</a:t>
            </a:r>
            <a:endParaRPr lang="ru-RU" sz="2400" b="1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285720" y="1500174"/>
            <a:ext cx="871543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>
                <a:solidFill>
                  <a:srgbClr val="0070C0"/>
                </a:solidFill>
              </a:rPr>
              <a:t>https://yandex.ru/images/search?from=tabbar&amp;text=</a:t>
            </a:r>
            <a:r>
              <a:rPr lang="ru-RU" dirty="0">
                <a:solidFill>
                  <a:srgbClr val="0070C0"/>
                </a:solidFill>
              </a:rPr>
              <a:t>дети%20разведчики%20великой%20отечественной%20войны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357158" y="2357430"/>
            <a:ext cx="850112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>
                <a:solidFill>
                  <a:srgbClr val="0070C0"/>
                </a:solidFill>
              </a:rPr>
              <a:t>https://www.rubaltic.ru/context/oni-srazhalis-i-gibli-naravne-so-vzroslymi-deti-geroi-velikoy-otechestvennoy-voyny</a:t>
            </a:r>
            <a:r>
              <a:rPr lang="en-US" dirty="0" smtClean="0"/>
              <a:t>/</a:t>
            </a:r>
            <a:endParaRPr lang="ru-RU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428596" y="3786190"/>
            <a:ext cx="857256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>
                <a:solidFill>
                  <a:srgbClr val="0070C0"/>
                </a:solidFill>
              </a:rPr>
              <a:t>https://warspro.ru/velikaya-otechestvennaya-vojna/obshhie/deti-geroi-i-ih-podvigi-vo-vremya-velikoj-otechestvennoj-vojny#i-5</a:t>
            </a:r>
            <a:endParaRPr lang="ru-RU" dirty="0">
              <a:solidFill>
                <a:srgbClr val="0070C0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500034" y="5357826"/>
            <a:ext cx="735811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>
                <a:solidFill>
                  <a:srgbClr val="0070C0"/>
                </a:solidFill>
              </a:rPr>
              <a:t>https://info-grad.com/yuriy-zhdanko-10-letniy-geroy/</a:t>
            </a:r>
            <a:endParaRPr lang="ru-RU" dirty="0">
              <a:solidFill>
                <a:srgbClr val="0070C0"/>
              </a:solidFill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428596" y="3214686"/>
            <a:ext cx="842968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>
                <a:solidFill>
                  <a:srgbClr val="0070C0"/>
                </a:solidFill>
              </a:rPr>
              <a:t>http://safe-rgs.ru/2668-pionery-geroi-samaya-molodaya-nadya-bogdanova.html</a:t>
            </a:r>
            <a:endParaRPr lang="ru-RU" dirty="0">
              <a:solidFill>
                <a:srgbClr val="0070C0"/>
              </a:solidFill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500034" y="4572008"/>
            <a:ext cx="850112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>
                <a:solidFill>
                  <a:srgbClr val="0070C0"/>
                </a:solidFill>
              </a:rPr>
              <a:t>https://zen.yandex.ru/media/history_world/podvig-neubivaemoi-nadejdy-bogdanovoi--5aa4133755876bdc80c03979</a:t>
            </a:r>
            <a:endParaRPr lang="ru-RU" dirty="0">
              <a:solidFill>
                <a:srgbClr val="0070C0"/>
              </a:solidFill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273</TotalTime>
  <Words>869</Words>
  <Application>Microsoft Office PowerPoint</Application>
  <PresentationFormat>Экран (4:3)</PresentationFormat>
  <Paragraphs>59</Paragraphs>
  <Slides>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Тема Office</vt:lpstr>
      <vt:lpstr>ДЕТИ -РАЗВЕДЧИКИ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Admin</dc:creator>
  <cp:lastModifiedBy>Admin</cp:lastModifiedBy>
  <cp:revision>27</cp:revision>
  <dcterms:created xsi:type="dcterms:W3CDTF">2020-02-02T06:11:07Z</dcterms:created>
  <dcterms:modified xsi:type="dcterms:W3CDTF">2020-02-02T10:49:43Z</dcterms:modified>
</cp:coreProperties>
</file>